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8" r:id="rId9"/>
    <p:sldId id="267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45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4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614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614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14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144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614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14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614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14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14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614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145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71F837A-8AE8-41A9-9A28-7B1B22E7DF7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4F3E78-76B2-4E93-9235-5FB4985AB17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852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3A2B07-3178-4A10-8ADC-69E46AC3B30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921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4082974-A7F1-4160-876E-4B2384080AE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424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3EECB3E-74B4-4B1C-9D85-4C08E6E3D12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79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A0F3C-E14A-4AD1-B85D-5482A289B8D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947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9AE23C-EC5E-4352-A76A-702E7D19B37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950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73A83-7EA4-4A6B-81C4-DD1709AFFE1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27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EEF3E-40C1-4BD3-B551-62059196A06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592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77447-0474-4B06-9B63-DD59D4B9705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24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66B9B-64DD-4BEC-AB8C-6137412D6BD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333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B35909-091A-44F7-8780-4A2E5CC8FCA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106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1D0B6-C2DE-4FF6-A692-AFFB85669A5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955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z="2400" dirty="0"/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z="2400" dirty="0"/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z="2400" dirty="0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z="2400" dirty="0"/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z="2400" dirty="0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z="2400" dirty="0"/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z="2400" dirty="0"/>
          </a:p>
        </p:txBody>
      </p:sp>
      <p:sp>
        <p:nvSpPr>
          <p:cNvPr id="604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04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04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604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604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DB6608C-62EC-48CA-AD4A-EBB8E6648D9A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4618037" cy="1462087"/>
          </a:xfrm>
        </p:spPr>
        <p:txBody>
          <a:bodyPr/>
          <a:lstStyle/>
          <a:p>
            <a:pPr algn="ctr"/>
            <a:r>
              <a:rPr lang="en-US" sz="3200" i="1" dirty="0"/>
              <a:t>Meals on Wheels </a:t>
            </a:r>
            <a:br>
              <a:rPr lang="en-US" sz="3200" i="1" dirty="0"/>
            </a:br>
            <a:r>
              <a:rPr lang="en-US" sz="3200" i="1" dirty="0"/>
              <a:t>of </a:t>
            </a:r>
            <a:br>
              <a:rPr lang="en-US" sz="3200" i="1" dirty="0"/>
            </a:br>
            <a:r>
              <a:rPr lang="en-US" sz="3200" i="1" dirty="0"/>
              <a:t>Central Maryland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en-US" dirty="0"/>
          </a:p>
          <a:p>
            <a:pPr algn="ctr">
              <a:buFont typeface="Wingdings" pitchFamily="2" charset="2"/>
              <a:buNone/>
            </a:pPr>
            <a:r>
              <a:rPr lang="en-US" dirty="0"/>
              <a:t>Walmart</a:t>
            </a:r>
            <a:r>
              <a:rPr lang="en-US" dirty="0"/>
              <a:t> Vision Grant</a:t>
            </a:r>
          </a:p>
          <a:p>
            <a:pPr algn="ctr">
              <a:buFont typeface="Wingdings" pitchFamily="2" charset="2"/>
              <a:buNone/>
            </a:pPr>
            <a:r>
              <a:rPr lang="en-US" dirty="0"/>
              <a:t>Outcomes Presentation</a:t>
            </a:r>
          </a:p>
          <a:p>
            <a:pPr algn="ctr">
              <a:buFont typeface="Wingdings" pitchFamily="2" charset="2"/>
              <a:buNone/>
            </a:pPr>
            <a:endParaRPr lang="en-US" dirty="0"/>
          </a:p>
          <a:p>
            <a:pPr algn="ctr">
              <a:buFont typeface="Wingdings" pitchFamily="2" charset="2"/>
              <a:buNone/>
            </a:pPr>
            <a:r>
              <a:rPr lang="en-US" dirty="0"/>
              <a:t>Stephanie Archer-Smith</a:t>
            </a:r>
          </a:p>
          <a:p>
            <a:pPr algn="ctr">
              <a:buFont typeface="Wingdings" pitchFamily="2" charset="2"/>
              <a:buNone/>
            </a:pPr>
            <a:r>
              <a:rPr lang="en-US" dirty="0"/>
              <a:t>Executive Director</a:t>
            </a:r>
          </a:p>
          <a:p>
            <a:pPr algn="ctr">
              <a:buFont typeface="Wingdings" pitchFamily="2" charset="2"/>
              <a:buNone/>
            </a:pPr>
            <a:r>
              <a:rPr lang="en-US" dirty="0"/>
              <a:t>August 24, 2012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8198" name="Picture 6" descr="MOWCM_Logo(R)350p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"/>
            <a:ext cx="25908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RTG Tray Lines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TS-50 (</a:t>
            </a:r>
            <a:r>
              <a:rPr lang="en-US" sz="2800" dirty="0" smtClean="0"/>
              <a:t>entree </a:t>
            </a:r>
            <a:r>
              <a:rPr lang="en-US" sz="2800" dirty="0"/>
              <a:t>selections) and TS-25 (cold cupping) tray sealers</a:t>
            </a:r>
          </a:p>
          <a:p>
            <a:endParaRPr lang="en-US" sz="2800" dirty="0"/>
          </a:p>
          <a:p>
            <a:r>
              <a:rPr lang="en-US" sz="2800" dirty="0"/>
              <a:t>capable of production speed of up to 50 trays per minute </a:t>
            </a:r>
          </a:p>
          <a:p>
            <a:endParaRPr lang="en-US" sz="2800" dirty="0"/>
          </a:p>
          <a:p>
            <a:r>
              <a:rPr lang="en-US" sz="2800" dirty="0"/>
              <a:t>quick change plate system: easy production changeovers &amp; multiple container sizes 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Vision Grant Impact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i="1" dirty="0"/>
              <a:t>Increased Efficiency</a:t>
            </a:r>
          </a:p>
          <a:p>
            <a:pPr>
              <a:buFont typeface="Wingdings" pitchFamily="2" charset="2"/>
              <a:buNone/>
            </a:pPr>
            <a:endParaRPr lang="en-US" b="1" i="1" dirty="0"/>
          </a:p>
          <a:p>
            <a:r>
              <a:rPr lang="en-US" sz="2800" b="1" dirty="0"/>
              <a:t>Increased meal production</a:t>
            </a:r>
            <a:r>
              <a:rPr lang="en-US" sz="2800" dirty="0"/>
              <a:t>:  An additional three more meals per minute (a total of 180 more meals per hour)</a:t>
            </a:r>
          </a:p>
          <a:p>
            <a:endParaRPr lang="en-US" sz="2800" b="1" dirty="0"/>
          </a:p>
          <a:p>
            <a:r>
              <a:rPr lang="en-US" sz="2800" b="1" dirty="0"/>
              <a:t>Less time wasted </a:t>
            </a:r>
            <a:r>
              <a:rPr lang="en-US" sz="2800" dirty="0"/>
              <a:t>on the back end (leaks/spills/repackaging)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Vision Grant Impact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i="1" dirty="0"/>
              <a:t>Reduced Cost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 b="1" i="1" dirty="0"/>
          </a:p>
          <a:p>
            <a:pPr>
              <a:lnSpc>
                <a:spcPct val="90000"/>
              </a:lnSpc>
            </a:pPr>
            <a:r>
              <a:rPr lang="en-US" sz="2800" b="1" dirty="0"/>
              <a:t>Cost savings on trays:  </a:t>
            </a:r>
            <a:r>
              <a:rPr lang="en-US" sz="2800" dirty="0"/>
              <a:t>a reduction of $.052 per tray or from $.235/tray to $.175/tray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b="1" dirty="0"/>
              <a:t>Labor savings:</a:t>
            </a:r>
            <a:r>
              <a:rPr lang="en-US" sz="2800" dirty="0"/>
              <a:t>  $6,240/yr. attributable to enhanced automation capabilities of the equipment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Vision Grant Impact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sz="2800" b="1" i="1" dirty="0"/>
          </a:p>
          <a:p>
            <a:pPr>
              <a:buFont typeface="Wingdings" pitchFamily="2" charset="2"/>
              <a:buNone/>
            </a:pPr>
            <a:r>
              <a:rPr lang="en-US" sz="2800" b="1" i="1" dirty="0"/>
              <a:t>Improved Customer Satisfaction</a:t>
            </a:r>
          </a:p>
          <a:p>
            <a:r>
              <a:rPr lang="en-US" sz="2800" dirty="0"/>
              <a:t>Meals are aesthetically more appealing</a:t>
            </a:r>
          </a:p>
          <a:p>
            <a:pPr>
              <a:buFont typeface="Wingdings" pitchFamily="2" charset="2"/>
              <a:buNone/>
            </a:pPr>
            <a:endParaRPr lang="en-US" sz="2800" b="1" i="1" dirty="0"/>
          </a:p>
          <a:p>
            <a:pPr>
              <a:buFont typeface="Wingdings" pitchFamily="2" charset="2"/>
              <a:buNone/>
            </a:pPr>
            <a:r>
              <a:rPr lang="en-US" sz="2800" b="1" i="1" dirty="0"/>
              <a:t>Increased Volunteer Satisfaction</a:t>
            </a:r>
          </a:p>
          <a:p>
            <a:r>
              <a:rPr lang="en-US" sz="2800" dirty="0"/>
              <a:t>Less frustration and increased pride in product</a:t>
            </a:r>
          </a:p>
          <a:p>
            <a:r>
              <a:rPr lang="en-US" sz="2800" dirty="0"/>
              <a:t>More timely delivery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Vision Grant Impact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b="1" i="1" dirty="0"/>
          </a:p>
          <a:p>
            <a:pPr>
              <a:buFont typeface="Wingdings" pitchFamily="2" charset="2"/>
              <a:buNone/>
            </a:pPr>
            <a:r>
              <a:rPr lang="en-US" b="1" i="1" dirty="0"/>
              <a:t>Improved Public Image</a:t>
            </a:r>
          </a:p>
          <a:p>
            <a:pPr>
              <a:buFont typeface="Wingdings" pitchFamily="2" charset="2"/>
              <a:buNone/>
            </a:pPr>
            <a:endParaRPr lang="en-US" b="1" i="1" dirty="0"/>
          </a:p>
          <a:p>
            <a:pPr lvl="2"/>
            <a:r>
              <a:rPr lang="en-US" dirty="0"/>
              <a:t>Positive responses from private foundations</a:t>
            </a:r>
          </a:p>
          <a:p>
            <a:pPr lvl="3"/>
            <a:r>
              <a:rPr lang="en-US" sz="2400" dirty="0"/>
              <a:t>Knott </a:t>
            </a:r>
            <a:r>
              <a:rPr lang="en-US" sz="2400" dirty="0" smtClean="0"/>
              <a:t>Foundation Match</a:t>
            </a:r>
            <a:endParaRPr lang="en-US" sz="2400" dirty="0"/>
          </a:p>
          <a:p>
            <a:pPr lvl="3"/>
            <a:r>
              <a:rPr lang="en-US" sz="2400" dirty="0"/>
              <a:t>Bearman</a:t>
            </a:r>
            <a:r>
              <a:rPr lang="en-US" sz="2400" dirty="0"/>
              <a:t> Foundation Freezer Grant</a:t>
            </a:r>
          </a:p>
          <a:p>
            <a:pPr lvl="4"/>
            <a:r>
              <a:rPr lang="en-US" sz="2400" dirty="0"/>
              <a:t>Increased Board Commitment</a:t>
            </a:r>
            <a:r>
              <a:rPr lang="en-US" sz="2400" dirty="0" smtClean="0"/>
              <a:t>: Knott </a:t>
            </a:r>
            <a:r>
              <a:rPr lang="en-US" sz="2400" dirty="0"/>
              <a:t>Challenge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LESSONS LEARNED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2800" dirty="0"/>
          </a:p>
          <a:p>
            <a:pPr lvl="1"/>
            <a:r>
              <a:rPr lang="en-US" sz="2400" dirty="0"/>
              <a:t>Team approach and clear ongoing communication </a:t>
            </a:r>
            <a:r>
              <a:rPr lang="en-US" sz="2400" dirty="0" smtClean="0"/>
              <a:t>are key.</a:t>
            </a:r>
            <a:endParaRPr lang="en-US" sz="2400" dirty="0"/>
          </a:p>
          <a:p>
            <a:pPr lvl="1"/>
            <a:r>
              <a:rPr lang="en-US" sz="2400" dirty="0"/>
              <a:t>Invite positive, constructive differences of opinion among your team when conceptualizing and developing major projects.</a:t>
            </a:r>
          </a:p>
          <a:p>
            <a:pPr lvl="1"/>
            <a:r>
              <a:rPr lang="en-US" sz="2400" dirty="0"/>
              <a:t>Realize the importance of  “surveying the field,” (feasibility of frozen meals)</a:t>
            </a:r>
          </a:p>
          <a:p>
            <a:pPr lvl="1"/>
            <a:r>
              <a:rPr lang="en-US" sz="2400" dirty="0"/>
              <a:t>Prepare for the unexpected</a:t>
            </a:r>
            <a:r>
              <a:rPr lang="en-US" sz="2400" dirty="0" smtClean="0"/>
              <a:t>: staff </a:t>
            </a:r>
            <a:r>
              <a:rPr lang="en-US" sz="2400" dirty="0"/>
              <a:t>turnover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5267325" cy="1462087"/>
          </a:xfrm>
        </p:spPr>
        <p:txBody>
          <a:bodyPr/>
          <a:lstStyle/>
          <a:p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/>
              <a:t>Looking Forward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Poised and system-ready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new tray line’s meal production capacity will enable us to serve an additional 300 clients a day without adding to our labor costs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machine tight sealing capability currently allows us to produce limited frozen meals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offers us more flexibility in responding to RFPs in the future.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pic>
        <p:nvPicPr>
          <p:cNvPr id="32772" name="Picture 4" descr="MOWCM_Logo(R)350p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19812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Walmart</a:t>
            </a:r>
            <a:r>
              <a:rPr lang="en-US" dirty="0"/>
              <a:t> Vision Grant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Recognition of Increased Demand on Services:</a:t>
            </a:r>
          </a:p>
          <a:p>
            <a:pPr lvl="1"/>
            <a:r>
              <a:rPr lang="en-US" dirty="0"/>
              <a:t>Growing Population</a:t>
            </a:r>
          </a:p>
          <a:p>
            <a:pPr lvl="1"/>
            <a:r>
              <a:rPr lang="en-US" dirty="0"/>
              <a:t>Growing Need</a:t>
            </a:r>
          </a:p>
          <a:p>
            <a:pPr lvl="1"/>
            <a:r>
              <a:rPr lang="en-US" dirty="0"/>
              <a:t>Sense of Falling Behind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Maryland Region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3814762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Growing population:</a:t>
            </a:r>
            <a:r>
              <a:rPr lang="en-US" sz="2400" u="sng" dirty="0"/>
              <a:t>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85 yrs. &amp; older is projected as the fastest growing segment of the population in our region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65 yrs. &amp; over showed a 10% increase in the 2010 census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65 yrs. projected to be 40% in the next 20 years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pic>
        <p:nvPicPr>
          <p:cNvPr id="12299" name="Picture 11" descr="_SSF545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72138" y="2017713"/>
            <a:ext cx="2754312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300" name="Picture 12" descr="nunst0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52400"/>
            <a:ext cx="2362200" cy="157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Maryland Region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3814762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Growing need: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Largest demographic living below poverty &gt; 65 yrs. (fixed income; diminished retirement savings)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20% of population have functional limitations or disabilities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13% increase in requests for service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pic>
        <p:nvPicPr>
          <p:cNvPr id="14343" name="Picture 7" descr="_SSF431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70550" y="2017713"/>
            <a:ext cx="27543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45" name="Picture 9" descr="nunst0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52400"/>
            <a:ext cx="2362200" cy="157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6496050" cy="1462087"/>
          </a:xfrm>
        </p:spPr>
        <p:txBody>
          <a:bodyPr/>
          <a:lstStyle/>
          <a:p>
            <a:r>
              <a:rPr lang="en-US" dirty="0"/>
              <a:t>Meals on Wheels of Central Maryland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3814762" cy="4114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/>
              <a:t>Sense of Falling Behind: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b="1" dirty="0"/>
              <a:t>Aging Equipment</a:t>
            </a:r>
            <a:r>
              <a:rPr lang="en-US" sz="2400" dirty="0"/>
              <a:t>:  faulty packaging; appearance; food quality</a:t>
            </a:r>
          </a:p>
          <a:p>
            <a:pPr>
              <a:lnSpc>
                <a:spcPct val="80000"/>
              </a:lnSpc>
            </a:pPr>
            <a:r>
              <a:rPr lang="en-US" sz="2400" b="1" dirty="0"/>
              <a:t>Flat Government Funding</a:t>
            </a:r>
            <a:r>
              <a:rPr lang="en-US" sz="2400" dirty="0"/>
              <a:t> with increased cost of food/gas </a:t>
            </a:r>
          </a:p>
          <a:p>
            <a:pPr>
              <a:lnSpc>
                <a:spcPct val="80000"/>
              </a:lnSpc>
            </a:pPr>
            <a:r>
              <a:rPr lang="en-US" sz="2400" b="1" dirty="0"/>
              <a:t>Diminishing Public Image </a:t>
            </a:r>
            <a:r>
              <a:rPr lang="en-US" sz="2400" dirty="0"/>
              <a:t>due to product quality and timeliness </a:t>
            </a:r>
          </a:p>
          <a:p>
            <a:pPr>
              <a:lnSpc>
                <a:spcPct val="80000"/>
              </a:lnSpc>
            </a:pPr>
            <a:endParaRPr lang="en-US" sz="2400" dirty="0"/>
          </a:p>
        </p:txBody>
      </p:sp>
      <p:pic>
        <p:nvPicPr>
          <p:cNvPr id="16390" name="Picture 6" descr="MOWCM_Logo(R)350p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28600"/>
            <a:ext cx="19050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1" name="Picture 7" descr="_SSF314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40325" y="2797175"/>
            <a:ext cx="3814763" cy="25542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to Challenges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7772400" cy="39227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Strategic Planning process (2009-2010)</a:t>
            </a:r>
          </a:p>
          <a:p>
            <a:pPr lvl="1"/>
            <a:endParaRPr lang="en-US" dirty="0"/>
          </a:p>
          <a:p>
            <a:r>
              <a:rPr lang="en-US" dirty="0"/>
              <a:t>Developed a long-term vision statement to:</a:t>
            </a:r>
          </a:p>
          <a:p>
            <a:pPr>
              <a:buFont typeface="Wingdings" pitchFamily="2" charset="2"/>
              <a:buNone/>
            </a:pPr>
            <a:r>
              <a:rPr lang="en-US" sz="2400" i="1" dirty="0"/>
              <a:t>	establish an infrastructure and business model that will enable us to double the number of clients we serve daily, from 1,500 to 3,000, by 2020</a:t>
            </a:r>
            <a:endParaRPr lang="en-US" sz="2400" dirty="0"/>
          </a:p>
          <a:p>
            <a:endParaRPr lang="en-US" sz="2400" dirty="0"/>
          </a:p>
        </p:txBody>
      </p:sp>
      <p:pic>
        <p:nvPicPr>
          <p:cNvPr id="18436" name="Picture 4" descr="MOWCM_Logo(R)350p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52400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Strategic Goals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7772400" cy="4114800"/>
          </a:xfrm>
        </p:spPr>
        <p:txBody>
          <a:bodyPr/>
          <a:lstStyle/>
          <a:p>
            <a:pPr marL="609600" indent="-609600"/>
            <a:endParaRPr lang="en-US" dirty="0"/>
          </a:p>
          <a:p>
            <a:pPr marL="609600" indent="-609600">
              <a:buFontTx/>
              <a:buAutoNum type="arabicPeriod"/>
            </a:pPr>
            <a:r>
              <a:rPr lang="en-US" dirty="0"/>
              <a:t>Increase efficiency and reduce cost</a:t>
            </a:r>
          </a:p>
          <a:p>
            <a:pPr marL="609600" indent="-609600">
              <a:buFontTx/>
              <a:buAutoNum type="arabicPeriod"/>
            </a:pPr>
            <a:endParaRPr lang="en-US" dirty="0"/>
          </a:p>
          <a:p>
            <a:pPr marL="609600" indent="-609600">
              <a:buFontTx/>
              <a:buAutoNum type="arabicPeriod"/>
            </a:pPr>
            <a:r>
              <a:rPr lang="en-US" dirty="0"/>
              <a:t>Shift from non-profit model to business model</a:t>
            </a:r>
          </a:p>
          <a:p>
            <a:pPr marL="609600" indent="-609600">
              <a:buFontTx/>
              <a:buAutoNum type="arabicPeriod"/>
            </a:pPr>
            <a:endParaRPr lang="en-US" dirty="0"/>
          </a:p>
          <a:p>
            <a:pPr marL="609600" indent="-609600">
              <a:buFontTx/>
              <a:buAutoNum type="arabicPeriod"/>
            </a:pPr>
            <a:r>
              <a:rPr lang="en-US" dirty="0"/>
              <a:t>Expand reach without increasing cost</a:t>
            </a:r>
          </a:p>
          <a:p>
            <a:pPr marL="609600" indent="-609600">
              <a:buFont typeface="Wingdings" pitchFamily="2" charset="2"/>
              <a:buNone/>
            </a:pPr>
            <a:endParaRPr lang="en-US" dirty="0"/>
          </a:p>
        </p:txBody>
      </p:sp>
      <p:pic>
        <p:nvPicPr>
          <p:cNvPr id="19460" name="Picture 4" descr="MOWCM_Logo(R)350p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04800"/>
            <a:ext cx="1828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Initiatives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209800"/>
            <a:ext cx="7772400" cy="3908425"/>
          </a:xfrm>
        </p:spPr>
        <p:txBody>
          <a:bodyPr/>
          <a:lstStyle/>
          <a:p>
            <a:r>
              <a:rPr lang="en-US" dirty="0"/>
              <a:t>Installation of a new tray line system</a:t>
            </a:r>
          </a:p>
          <a:p>
            <a:endParaRPr lang="en-US" dirty="0"/>
          </a:p>
          <a:p>
            <a:r>
              <a:rPr lang="en-US" dirty="0"/>
              <a:t>Outsourcing kitchen management and meal production</a:t>
            </a:r>
          </a:p>
          <a:p>
            <a:endParaRPr lang="en-US" dirty="0"/>
          </a:p>
          <a:p>
            <a:r>
              <a:rPr lang="en-US" dirty="0"/>
              <a:t>Installation of a new freezer to increase frozen meal capacity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22532" name="Picture 4" descr="MOWCM_Logo(R)350p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81000"/>
            <a:ext cx="17526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Walmart</a:t>
            </a:r>
            <a:r>
              <a:rPr lang="en-US" dirty="0"/>
              <a:t> Vision Grant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i="1" dirty="0"/>
              <a:t>	Achieved strategic goals 1 &amp; 2 with the installation of two new tray lines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Increase efficiency and reduce cost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Expand reach without increasing cost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TS-50 and TS-25 tray sealers</a:t>
            </a:r>
          </a:p>
        </p:txBody>
      </p:sp>
      <p:pic>
        <p:nvPicPr>
          <p:cNvPr id="21514" name="Picture 10" descr="tray line 01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07038" y="2017713"/>
            <a:ext cx="30861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208</TotalTime>
  <Words>485</Words>
  <Application>Microsoft Office PowerPoint</Application>
  <PresentationFormat>On-screen Show (4:3)</PresentationFormat>
  <Paragraphs>101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Blends</vt:lpstr>
      <vt:lpstr>Meals on Wheels  of  Central Maryland</vt:lpstr>
      <vt:lpstr>Walmart Vision Grant</vt:lpstr>
      <vt:lpstr>Maryland Region</vt:lpstr>
      <vt:lpstr>Maryland Region</vt:lpstr>
      <vt:lpstr>Meals on Wheels of Central Maryland</vt:lpstr>
      <vt:lpstr>Response to Challenges</vt:lpstr>
      <vt:lpstr>    Strategic Goals</vt:lpstr>
      <vt:lpstr>Strategic Initiatives</vt:lpstr>
      <vt:lpstr>Walmart Vision Grant</vt:lpstr>
      <vt:lpstr>RTG Tray Lines</vt:lpstr>
      <vt:lpstr>Vision Grant Impact</vt:lpstr>
      <vt:lpstr>Vision Grant Impact</vt:lpstr>
      <vt:lpstr>Vision Grant Impact</vt:lpstr>
      <vt:lpstr>Vision Grant Impact</vt:lpstr>
      <vt:lpstr>LESSONS LEARNED</vt:lpstr>
      <vt:lpstr> Looking Forward </vt:lpstr>
    </vt:vector>
  </TitlesOfParts>
  <Company>Meals on Wheels of Central MD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Meals on Wheels of Central Maryland</dc:title>
  <dc:creator>SArchersmith</dc:creator>
  <cp:lastModifiedBy>Magda Hageman</cp:lastModifiedBy>
  <cp:revision>14</cp:revision>
  <dcterms:created xsi:type="dcterms:W3CDTF">2012-08-21T12:52:11Z</dcterms:created>
  <dcterms:modified xsi:type="dcterms:W3CDTF">2012-08-28T19:49:27Z</dcterms:modified>
</cp:coreProperties>
</file>